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ffaele\Downloads\3eded1a5-2bf8-4bbc-8cef-ed00baac976f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ffaele\Downloads\3eded1a5-2bf8-4bbc-8cef-ed00baac976f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ffaele\Downloads\3eded1a5-2bf8-4bbc-8cef-ed00baac976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/>
      <c:scatterChart>
        <c:scatterStyle val="smoothMarker"/>
        <c:ser>
          <c:idx val="0"/>
          <c:order val="0"/>
          <c:tx>
            <c:strRef>
              <c:f>Data!$F$27</c:f>
              <c:strCache>
                <c:ptCount val="1"/>
                <c:pt idx="0">
                  <c:v>Egypt, Arab Rep.</c:v>
                </c:pt>
              </c:strCache>
            </c:strRef>
          </c:tx>
          <c:xVal>
            <c:numRef>
              <c:f>Data!$G$26:$L$26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xVal>
          <c:yVal>
            <c:numRef>
              <c:f>Data!$G$27:$L$27</c:f>
              <c:numCache>
                <c:formatCode>General</c:formatCode>
                <c:ptCount val="6"/>
                <c:pt idx="0">
                  <c:v>6.8438381937910169</c:v>
                </c:pt>
                <c:pt idx="1">
                  <c:v>7.0878274268106196</c:v>
                </c:pt>
                <c:pt idx="2">
                  <c:v>7.1562835660578354</c:v>
                </c:pt>
                <c:pt idx="3">
                  <c:v>5.1466187911429131</c:v>
                </c:pt>
                <c:pt idx="4">
                  <c:v>1.7624245873647482</c:v>
                </c:pt>
                <c:pt idx="5">
                  <c:v>2.2130289069288684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Data!$F$28</c:f>
              <c:strCache>
                <c:ptCount val="1"/>
                <c:pt idx="0">
                  <c:v>Tunisia</c:v>
                </c:pt>
              </c:strCache>
            </c:strRef>
          </c:tx>
          <c:xVal>
            <c:numRef>
              <c:f>Data!$G$26:$L$26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xVal>
          <c:yVal>
            <c:numRef>
              <c:f>Data!$G$28:$L$28</c:f>
              <c:numCache>
                <c:formatCode>General</c:formatCode>
                <c:ptCount val="6"/>
                <c:pt idx="0">
                  <c:v>5.3499366387191287</c:v>
                </c:pt>
                <c:pt idx="1">
                  <c:v>6.3445986133674221</c:v>
                </c:pt>
                <c:pt idx="2">
                  <c:v>4.6162579094111624</c:v>
                </c:pt>
                <c:pt idx="3">
                  <c:v>3</c:v>
                </c:pt>
                <c:pt idx="4">
                  <c:v>-2</c:v>
                </c:pt>
                <c:pt idx="5">
                  <c:v>3.6000000000000085</c:v>
                </c:pt>
              </c:numCache>
            </c:numRef>
          </c:yVal>
          <c:smooth val="1"/>
        </c:ser>
        <c:axId val="47651456"/>
        <c:axId val="47657344"/>
      </c:scatterChart>
      <c:valAx>
        <c:axId val="47651456"/>
        <c:scaling>
          <c:orientation val="minMax"/>
        </c:scaling>
        <c:axPos val="b"/>
        <c:numFmt formatCode="General" sourceLinked="1"/>
        <c:tickLblPos val="nextTo"/>
        <c:crossAx val="47657344"/>
        <c:crosses val="autoZero"/>
        <c:crossBetween val="midCat"/>
      </c:valAx>
      <c:valAx>
        <c:axId val="47657344"/>
        <c:scaling>
          <c:orientation val="minMax"/>
        </c:scaling>
        <c:axPos val="l"/>
        <c:majorGridlines/>
        <c:numFmt formatCode="General" sourceLinked="1"/>
        <c:tickLblPos val="nextTo"/>
        <c:crossAx val="47651456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Data!$M$30</c:f>
              <c:strCache>
                <c:ptCount val="1"/>
                <c:pt idx="0">
                  <c:v>Egypt, Arab Rep.</c:v>
                </c:pt>
              </c:strCache>
            </c:strRef>
          </c:tx>
          <c:cat>
            <c:numRef>
              <c:f>Data!$N$29:$S$29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Data!$N$30:$S$30</c:f>
              <c:numCache>
                <c:formatCode>General</c:formatCode>
                <c:ptCount val="6"/>
                <c:pt idx="0">
                  <c:v>1312.8193028873986</c:v>
                </c:pt>
                <c:pt idx="1">
                  <c:v>1382.4070047263731</c:v>
                </c:pt>
                <c:pt idx="2">
                  <c:v>1456.5656766506879</c:v>
                </c:pt>
                <c:pt idx="3">
                  <c:v>1550.2405578416583</c:v>
                </c:pt>
                <c:pt idx="4">
                  <c:v>1551.3977723073579</c:v>
                </c:pt>
                <c:pt idx="5">
                  <c:v>1559.6152660030216</c:v>
                </c:pt>
              </c:numCache>
            </c:numRef>
          </c:val>
        </c:ser>
        <c:ser>
          <c:idx val="1"/>
          <c:order val="1"/>
          <c:tx>
            <c:strRef>
              <c:f>Data!$M$31</c:f>
              <c:strCache>
                <c:ptCount val="1"/>
                <c:pt idx="0">
                  <c:v>Jordan</c:v>
                </c:pt>
              </c:strCache>
            </c:strRef>
          </c:tx>
          <c:cat>
            <c:numRef>
              <c:f>Data!$N$29:$S$29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Data!$N$31:$S$31</c:f>
              <c:numCache>
                <c:formatCode>General</c:formatCode>
                <c:ptCount val="6"/>
                <c:pt idx="0">
                  <c:v>2457.4821883838158</c:v>
                </c:pt>
                <c:pt idx="1">
                  <c:v>2599.6991555480686</c:v>
                </c:pt>
                <c:pt idx="2">
                  <c:v>2727.4944780309402</c:v>
                </c:pt>
                <c:pt idx="3">
                  <c:v>2816.8521952382857</c:v>
                </c:pt>
                <c:pt idx="4">
                  <c:v>2826.5261625893595</c:v>
                </c:pt>
                <c:pt idx="5">
                  <c:v>2838.5583804157122</c:v>
                </c:pt>
              </c:numCache>
            </c:numRef>
          </c:val>
        </c:ser>
        <c:ser>
          <c:idx val="2"/>
          <c:order val="2"/>
          <c:tx>
            <c:strRef>
              <c:f>Data!$M$32</c:f>
              <c:strCache>
                <c:ptCount val="1"/>
                <c:pt idx="0">
                  <c:v>Tunisia</c:v>
                </c:pt>
              </c:strCache>
            </c:strRef>
          </c:tx>
          <c:cat>
            <c:numRef>
              <c:f>Data!$N$29:$S$29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Data!$N$32:$S$32</c:f>
              <c:numCache>
                <c:formatCode>General</c:formatCode>
                <c:ptCount val="6"/>
                <c:pt idx="0">
                  <c:v>3358.05829637838</c:v>
                </c:pt>
                <c:pt idx="1">
                  <c:v>3537.1665408077497</c:v>
                </c:pt>
                <c:pt idx="2">
                  <c:v>3663.2636864791239</c:v>
                </c:pt>
                <c:pt idx="3">
                  <c:v>3807.0692852129687</c:v>
                </c:pt>
                <c:pt idx="4">
                  <c:v>3687.3401698277403</c:v>
                </c:pt>
                <c:pt idx="5">
                  <c:v>3783.3279553585526</c:v>
                </c:pt>
              </c:numCache>
            </c:numRef>
          </c:val>
        </c:ser>
        <c:ser>
          <c:idx val="3"/>
          <c:order val="3"/>
          <c:tx>
            <c:strRef>
              <c:f>Data!$M$33</c:f>
              <c:strCache>
                <c:ptCount val="1"/>
                <c:pt idx="0">
                  <c:v>Yemen, Rep.</c:v>
                </c:pt>
              </c:strCache>
            </c:strRef>
          </c:tx>
          <c:cat>
            <c:numRef>
              <c:f>Data!$N$29:$S$29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Data!$N$33:$S$33</c:f>
              <c:numCache>
                <c:formatCode>General</c:formatCode>
                <c:ptCount val="6"/>
                <c:pt idx="0">
                  <c:v>836.56906015982281</c:v>
                </c:pt>
                <c:pt idx="1">
                  <c:v>843.25652338337648</c:v>
                </c:pt>
                <c:pt idx="2">
                  <c:v>853.01746011746991</c:v>
                </c:pt>
                <c:pt idx="3">
                  <c:v>909.82703766770521</c:v>
                </c:pt>
                <c:pt idx="4">
                  <c:v>795.56535901468783</c:v>
                </c:pt>
                <c:pt idx="5">
                  <c:v>778.34746913809147</c:v>
                </c:pt>
              </c:numCache>
            </c:numRef>
          </c:val>
        </c:ser>
        <c:shape val="box"/>
        <c:axId val="47692032"/>
        <c:axId val="47120384"/>
        <c:axId val="0"/>
      </c:bar3DChart>
      <c:catAx>
        <c:axId val="47692032"/>
        <c:scaling>
          <c:orientation val="minMax"/>
        </c:scaling>
        <c:axPos val="b"/>
        <c:numFmt formatCode="General" sourceLinked="1"/>
        <c:tickLblPos val="nextTo"/>
        <c:crossAx val="47120384"/>
        <c:crosses val="autoZero"/>
        <c:auto val="1"/>
        <c:lblAlgn val="ctr"/>
        <c:lblOffset val="100"/>
      </c:catAx>
      <c:valAx>
        <c:axId val="47120384"/>
        <c:scaling>
          <c:orientation val="minMax"/>
        </c:scaling>
        <c:axPos val="l"/>
        <c:majorGridlines/>
        <c:numFmt formatCode="General" sourceLinked="1"/>
        <c:tickLblPos val="nextTo"/>
        <c:crossAx val="476920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Data!$M$5</c:f>
              <c:strCache>
                <c:ptCount val="1"/>
                <c:pt idx="0">
                  <c:v>Bahrain</c:v>
                </c:pt>
              </c:strCache>
            </c:strRef>
          </c:tx>
          <c:cat>
            <c:numRef>
              <c:f>Data!$N$4:$S$4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Data!$N$5:$S$5</c:f>
              <c:numCache>
                <c:formatCode>General</c:formatCode>
                <c:ptCount val="6"/>
                <c:pt idx="0">
                  <c:v>26.600000381469702</c:v>
                </c:pt>
                <c:pt idx="1">
                  <c:v>26.700000762939499</c:v>
                </c:pt>
                <c:pt idx="2">
                  <c:v>26.700000762939499</c:v>
                </c:pt>
                <c:pt idx="3">
                  <c:v>26.799999237060494</c:v>
                </c:pt>
                <c:pt idx="4">
                  <c:v>26.799999237060494</c:v>
                </c:pt>
                <c:pt idx="5">
                  <c:v>27.5</c:v>
                </c:pt>
              </c:numCache>
            </c:numRef>
          </c:val>
        </c:ser>
        <c:ser>
          <c:idx val="1"/>
          <c:order val="1"/>
          <c:tx>
            <c:strRef>
              <c:f>Data!$M$6</c:f>
              <c:strCache>
                <c:ptCount val="1"/>
                <c:pt idx="0">
                  <c:v>Egypt, Arab Rep.</c:v>
                </c:pt>
              </c:strCache>
            </c:strRef>
          </c:tx>
          <c:cat>
            <c:numRef>
              <c:f>Data!$N$4:$S$4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Data!$N$6:$S$6</c:f>
              <c:numCache>
                <c:formatCode>General</c:formatCode>
                <c:ptCount val="6"/>
                <c:pt idx="0">
                  <c:v>31.399999618530291</c:v>
                </c:pt>
                <c:pt idx="1">
                  <c:v>26.100000381469702</c:v>
                </c:pt>
                <c:pt idx="2">
                  <c:v>25.799999237060494</c:v>
                </c:pt>
                <c:pt idx="3">
                  <c:v>26.299999237060494</c:v>
                </c:pt>
                <c:pt idx="4">
                  <c:v>35.5</c:v>
                </c:pt>
                <c:pt idx="5">
                  <c:v>35.700000762939503</c:v>
                </c:pt>
              </c:numCache>
            </c:numRef>
          </c:val>
        </c:ser>
        <c:ser>
          <c:idx val="2"/>
          <c:order val="2"/>
          <c:tx>
            <c:strRef>
              <c:f>Data!$M$7</c:f>
              <c:strCache>
                <c:ptCount val="1"/>
                <c:pt idx="0">
                  <c:v>Jordan</c:v>
                </c:pt>
              </c:strCache>
            </c:strRef>
          </c:tx>
          <c:cat>
            <c:numRef>
              <c:f>Data!$N$4:$S$4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Data!$N$7:$S$7</c:f>
              <c:numCache>
                <c:formatCode>General</c:formatCode>
                <c:ptCount val="6"/>
                <c:pt idx="0">
                  <c:v>30.100000381469702</c:v>
                </c:pt>
                <c:pt idx="1">
                  <c:v>29.399999618530291</c:v>
                </c:pt>
                <c:pt idx="2">
                  <c:v>28.899999618530291</c:v>
                </c:pt>
                <c:pt idx="3">
                  <c:v>30.100000381469702</c:v>
                </c:pt>
                <c:pt idx="4">
                  <c:v>31.600000381469702</c:v>
                </c:pt>
                <c:pt idx="5">
                  <c:v>31.299999237060494</c:v>
                </c:pt>
              </c:numCache>
            </c:numRef>
          </c:val>
        </c:ser>
        <c:ser>
          <c:idx val="3"/>
          <c:order val="3"/>
          <c:tx>
            <c:strRef>
              <c:f>Data!$M$8</c:f>
              <c:strCache>
                <c:ptCount val="1"/>
                <c:pt idx="0">
                  <c:v>Tunisia</c:v>
                </c:pt>
              </c:strCache>
            </c:strRef>
          </c:tx>
          <c:cat>
            <c:numRef>
              <c:f>Data!$N$4:$S$4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Data!$N$8:$S$8</c:f>
              <c:numCache>
                <c:formatCode>General</c:formatCode>
                <c:ptCount val="6"/>
                <c:pt idx="0">
                  <c:v>27</c:v>
                </c:pt>
                <c:pt idx="1">
                  <c:v>27.100000381469702</c:v>
                </c:pt>
                <c:pt idx="2">
                  <c:v>27.399999618530291</c:v>
                </c:pt>
                <c:pt idx="3">
                  <c:v>29.399999618530291</c:v>
                </c:pt>
                <c:pt idx="4">
                  <c:v>29.299999237060494</c:v>
                </c:pt>
                <c:pt idx="5">
                  <c:v>29.299999237060494</c:v>
                </c:pt>
              </c:numCache>
            </c:numRef>
          </c:val>
        </c:ser>
        <c:ser>
          <c:idx val="4"/>
          <c:order val="4"/>
          <c:tx>
            <c:strRef>
              <c:f>Data!$M$9</c:f>
              <c:strCache>
                <c:ptCount val="1"/>
                <c:pt idx="0">
                  <c:v>Yemen, Rep.</c:v>
                </c:pt>
              </c:strCache>
            </c:strRef>
          </c:tx>
          <c:cat>
            <c:numRef>
              <c:f>Data!$N$4:$S$4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Data!$N$9:$S$9</c:f>
              <c:numCache>
                <c:formatCode>General</c:formatCode>
                <c:ptCount val="6"/>
                <c:pt idx="0">
                  <c:v>30.5</c:v>
                </c:pt>
                <c:pt idx="1">
                  <c:v>29.700000762939499</c:v>
                </c:pt>
                <c:pt idx="2">
                  <c:v>29.200000762939499</c:v>
                </c:pt>
                <c:pt idx="3">
                  <c:v>35.099998474121115</c:v>
                </c:pt>
                <c:pt idx="4">
                  <c:v>34.799999237060511</c:v>
                </c:pt>
                <c:pt idx="5">
                  <c:v>34.799999237060511</c:v>
                </c:pt>
              </c:numCache>
            </c:numRef>
          </c:val>
        </c:ser>
        <c:shape val="cylinder"/>
        <c:axId val="47174016"/>
        <c:axId val="47175552"/>
        <c:axId val="0"/>
      </c:bar3DChart>
      <c:catAx>
        <c:axId val="47174016"/>
        <c:scaling>
          <c:orientation val="minMax"/>
        </c:scaling>
        <c:axPos val="b"/>
        <c:numFmt formatCode="General" sourceLinked="1"/>
        <c:tickLblPos val="nextTo"/>
        <c:crossAx val="47175552"/>
        <c:crosses val="autoZero"/>
        <c:auto val="1"/>
        <c:lblAlgn val="ctr"/>
        <c:lblOffset val="100"/>
      </c:catAx>
      <c:valAx>
        <c:axId val="47175552"/>
        <c:scaling>
          <c:orientation val="minMax"/>
        </c:scaling>
        <c:axPos val="l"/>
        <c:majorGridlines/>
        <c:minorGridlines/>
        <c:numFmt formatCode="General" sourceLinked="1"/>
        <c:tickLblPos val="nextTo"/>
        <c:crossAx val="47174016"/>
        <c:crosses val="autoZero"/>
        <c:crossBetween val="midCat"/>
      </c:valAx>
    </c:plotArea>
    <c:legend>
      <c:legendPos val="r"/>
      <c:layout/>
      <c:txPr>
        <a:bodyPr/>
        <a:lstStyle/>
        <a:p>
          <a:pPr rtl="0">
            <a:defRPr/>
          </a:pPr>
          <a:endParaRPr lang="it-IT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16/05/2014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://www.google.co.uk/url?sa=i&amp;source=images&amp;cd=&amp;cad=rja&amp;docid=xOkIxrMG68-V5M&amp;tbnid=ilX9LfQUgRUDeM:&amp;ved=0CAgQjRwwAA&amp;url=http://www.memnav.com/w/maps/syria/&amp;ei=WrEsUebCIYOD4gSD_YGgAQ&amp;psig=AFQjCNHE3uqEeZUEUZk0f911jmYgS030_w&amp;ust=136196988259581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.uk/url?sa=i&amp;rct=j&amp;q=mohamed+bouazizi&amp;source=images&amp;cd=&amp;cad=rja&amp;docid=I-itz3aFrDpVmM&amp;tbnid=_9Pq8tq5IybtvM:&amp;ved=0CAUQjRw&amp;url=http://www.nieuwsdossier.nl/politiek/zelfverbranding-mohammed-bouazizi&amp;ei=cHEwUYOaMcvRsgah-oC4DQ&amp;bvm=bv.43148975,d.Yms&amp;psig=AFQjCNEfG4v0vWF61LokWPkOAzZNgi0Z4g&amp;ust=136221564574526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0"/>
            <a:ext cx="7992888" cy="1470025"/>
          </a:xfrm>
        </p:spPr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Cosa Resta della Primavera Araba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03648" y="4509120"/>
            <a:ext cx="6408712" cy="2088232"/>
          </a:xfrm>
        </p:spPr>
        <p:txBody>
          <a:bodyPr>
            <a:normAutofit fontScale="85000" lnSpcReduction="20000"/>
          </a:bodyPr>
          <a:lstStyle/>
          <a:p>
            <a:endParaRPr lang="it-IT" dirty="0" smtClean="0"/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Comitato Pistoiese per la Palestina</a:t>
            </a:r>
          </a:p>
          <a:p>
            <a:endParaRPr lang="it-IT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Pistoia</a:t>
            </a:r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22 Maggio 2014</a:t>
            </a:r>
            <a:endParaRPr lang="it-IT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magine 3" descr="C:\Users\Raffaele\Desktop\InstabileMedioOriente8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84784"/>
            <a:ext cx="568863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2592288" cy="1143000"/>
          </a:xfrm>
        </p:spPr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Yemen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772816"/>
            <a:ext cx="3563888" cy="482453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Gennaio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2011,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crescono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proteste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contro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regime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pluri-decennale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seguito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repressione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parte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dell’esercito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Giugno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è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gravente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ferito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un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attentato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ripara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per le cure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all’estero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Settembre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2011,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ritorna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Sanah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proteste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Novembre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2011,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Abdrabbuh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Mansour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incaricato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un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governo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unità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nazionale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Febbraio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2012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lezioni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opposizione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t-IT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4932040" y="1772816"/>
            <a:ext cx="4067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Regime dei sunniti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Kalifa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nel piccolo emirato a maggioranza sciita,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Marzo 2011:Manifestazioni antiregime per chiedere maggiore libertà civili,  </a:t>
            </a: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politiche ed economiche,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Dura repressione del regime che non concede aperture,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Intervento dell’esercito saudita a sostegno del regime fratello dei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Kalifa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Il dialogo tra governo ed opposizione è ancora in fase di stallo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923928" y="836712"/>
            <a:ext cx="4608512" cy="998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Bahrein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 descr="Gas pump in Bahr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"/>
            <a:ext cx="2195736" cy="1235102"/>
          </a:xfrm>
          <a:prstGeom prst="rect">
            <a:avLst/>
          </a:prstGeom>
          <a:noFill/>
        </p:spPr>
      </p:pic>
      <p:pic>
        <p:nvPicPr>
          <p:cNvPr id="5130" name="Picture 10" descr="http://i.huffpost.com/gen/395806/thumbs/r-YEMEN-REVOLUTION-WOMAN-large5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60032" cy="1124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4176464" cy="1143000"/>
          </a:xfrm>
        </p:spPr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Siria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060848"/>
            <a:ext cx="5868144" cy="479715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Marzo 2011: prime rivolte anti regime di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Assad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Deraa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ed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Homs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represse dal regime,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Giugno 2011: i ribelli armati si riuniscono nell’Esercito Libero Siriano,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Scontri in tutto il paese da Aleppo a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Sur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e Damasco,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Diversi paesi intervengono a supporto alle varie fazioni,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Il CS delle Nazioni Unite è spaccato in due e propugna soluzioni politiche al conflitto con nessun risultato, crescente ondata di profughi verso paesi vicini- Turchia, Libano,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Giordania-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ed Europa.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Settembre- Ottobre 2013: crescente pressione internazionale sull’uso di armi chimiche in due attacchi dell’esercito. </a:t>
            </a:r>
            <a:r>
              <a:rPr lang="it-IT" b="1" dirty="0" err="1" smtClean="0">
                <a:latin typeface="Times New Roman" pitchFamily="18" charset="0"/>
                <a:cs typeface="Times New Roman" pitchFamily="18" charset="0"/>
              </a:rPr>
              <a:t>Assad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 consente accesso ad ispettori della IAEA. </a:t>
            </a:r>
          </a:p>
          <a:p>
            <a:pPr algn="just"/>
            <a:endParaRPr lang="it-I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Gennaio 2014: Fallimento di Ginevra II per stabilire un dialogo tra governo e vari gruppi ribelli divisi al loro interno anche sul  terreno.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/>
          </a:p>
        </p:txBody>
      </p:sp>
      <p:pic>
        <p:nvPicPr>
          <p:cNvPr id="4" name="Picture 2" descr="http://www.memnav.com/im/syria-map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5648" y="0"/>
            <a:ext cx="3168352" cy="3426993"/>
          </a:xfrm>
          <a:prstGeom prst="rect">
            <a:avLst/>
          </a:prstGeom>
          <a:noFill/>
        </p:spPr>
      </p:pic>
      <p:pic>
        <p:nvPicPr>
          <p:cNvPr id="4098" name="Picture 2" descr="http://www.associazionelatorre.com/wp-content/uploads/2014/05/Homs_Assad_ribelli_vittoria_guer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55531" cy="1844824"/>
          </a:xfrm>
          <a:prstGeom prst="rect">
            <a:avLst/>
          </a:prstGeom>
          <a:noFill/>
        </p:spPr>
      </p:pic>
      <p:pic>
        <p:nvPicPr>
          <p:cNvPr id="4100" name="Picture 4" descr="http://jamaica-gleaner.com/gleaner/20140108/int/images/Mideast-Syria_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9885" y="4509120"/>
            <a:ext cx="3134115" cy="234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Territori Palestinesi Occupati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Fine Seconda Intifada, 2006: Rottura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Fatha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/Hamas. Divisione tra Gaza e Cisgiordania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Continua Occupazione e politica degli Insediamenti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Situazione relazioni con i movimenti nei paesi arabi</a:t>
            </a:r>
          </a:p>
          <a:p>
            <a:pPr>
              <a:buNone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    Hamas/Fratelli Musulmani Egiziani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alia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Fallimento trattative tra ANP con il governo israeliano </a:t>
            </a:r>
          </a:p>
          <a:p>
            <a:pPr>
              <a:buNone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Quali Prospettive per i Palestinesi? Per il “dialogo” tra i Palestinesi? Due popoli due stati? Stato unico? 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2699792" y="4581128"/>
            <a:ext cx="237626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4" name="Picture 2" descr="https://encrypted-tbn3.gstatic.com/images?q=tbn:ANd9GcTWViacBW3Oi5lrv1emPQCa_hpz5FkiGoXgCM11IFDZ6LGTDT5Hk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5297872"/>
            <a:ext cx="2195736" cy="1560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Fattori Principali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996952"/>
            <a:ext cx="9505056" cy="424847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Economiche e Sociali Crisi dal 2007-08 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Crisi sistemi politici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Cambiamenti nella politica internazionali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Cambiamenti nella relazioni regionali in Nord Africa e Medio Oriente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Picture 2" descr="http://www.nieuwsdossier.nl/wp-content/uploads/mohamed_bouaziz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3210" y="0"/>
            <a:ext cx="1610790" cy="1610791"/>
          </a:xfrm>
          <a:prstGeom prst="rect">
            <a:avLst/>
          </a:prstGeom>
          <a:noFill/>
        </p:spPr>
      </p:pic>
      <p:pic>
        <p:nvPicPr>
          <p:cNvPr id="11266" name="Picture 2" descr="http://www.lapopistelli.it/wp/wp-content/uploads/2012/09/primavera_ara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80928" cy="3356992"/>
          </a:xfrm>
          <a:prstGeom prst="rect">
            <a:avLst/>
          </a:prstGeom>
          <a:noFill/>
        </p:spPr>
      </p:pic>
      <p:pic>
        <p:nvPicPr>
          <p:cNvPr id="11268" name="Picture 4" descr="https://encrypted-tbn0.gstatic.com/images?q=tbn:ANd9GcQF4kZlu9-ibXzBDYf29SJuhuBAWrU3DcUuQfoo01azc2JB3V-5E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5" y="1978158"/>
            <a:ext cx="3995936" cy="3020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Condizioni Economiche Sociali I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Crescita economica ancora lontana da essere registrata soprattutto nei paesi più instabili..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Crescente dipendenza dagli aiuti esteri soprattutto nelle aree più toccate dalle crisi e dai conflitti.</a:t>
            </a:r>
          </a:p>
          <a:p>
            <a:endParaRPr lang="it-IT" dirty="0"/>
          </a:p>
        </p:txBody>
      </p:sp>
      <p:graphicFrame>
        <p:nvGraphicFramePr>
          <p:cNvPr id="4" name="Grafico 3"/>
          <p:cNvGraphicFramePr/>
          <p:nvPr/>
        </p:nvGraphicFramePr>
        <p:xfrm>
          <a:off x="4499992" y="1484784"/>
          <a:ext cx="4358328" cy="245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499992" y="112474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Tasso di crescita del PIL 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572000" y="38610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PIL pro capite 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afico 6"/>
          <p:cNvGraphicFramePr/>
          <p:nvPr/>
        </p:nvGraphicFramePr>
        <p:xfrm>
          <a:off x="4355976" y="4293096"/>
          <a:ext cx="4574352" cy="256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Condizioni Economiche Sociali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832"/>
            <a:ext cx="3610744" cy="494116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   Disoccupazione sempre tra le più alte a livello mondiale in particolare per ciò che riguarda i giovani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Forte differenza tra occupazione maschile e femminile  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  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  <p:graphicFrame>
        <p:nvGraphicFramePr>
          <p:cNvPr id="4" name="Grafico 3"/>
          <p:cNvGraphicFramePr/>
          <p:nvPr/>
        </p:nvGraphicFramePr>
        <p:xfrm>
          <a:off x="4355976" y="2204864"/>
          <a:ext cx="478802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283968" y="1844824"/>
            <a:ext cx="4860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Tasso di disoccupazione Giovanile (15-24 anni)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75856" y="332656"/>
            <a:ext cx="5472608" cy="1143000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>
                <a:latin typeface="Times New Roman" pitchFamily="18" charset="0"/>
                <a:cs typeface="Times New Roman" pitchFamily="18" charset="0"/>
              </a:rPr>
              <a:t>Crollo Autocrazie e Nuovi “Regimi”</a:t>
            </a:r>
            <a:endParaRPr lang="it-IT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Dal Gennaio del 2011 molti paesi cambiano “regime” ed in particolare vengono estromessi dal potere dittatori ed autocrati decennali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Elezioni multipartitiche in alcuni dei paesi toccati dalle cadute di precedenti dittatori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Partiti Islamisti moderati (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Ennada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 FM etc.) e salafiti emergono dalle elezioni multipartitiche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Ruolo esercito e altre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elitès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riducono la loro influenza</a:t>
            </a: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Opposizioni laiche e “socialiste” presentano difficoltà a emergere o “riemergere” nelle società di questi paesi</a:t>
            </a:r>
          </a:p>
          <a:p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www.lintellettualedissidente.it/wp-content/uploads/2013/04/primavera-ara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9113" cy="177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“Vecchie” e “Nuove” Potenze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Riduzione del ruolo dell’amministrazione e degli interessi statunitensi nell’area mediorientale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Riduzione dell’influenza europea 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Ruolo marginale di altre vecchie potenze (Fed. Russa) e di nuove potenze globali (RPC)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Maggiori ruolo dei paesi del Golfo che appoggiano vari movimenti e partiti islamici moderati o radicali 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Turchia ed Iran hanno un ruolo rilevante in particolari contesti legati storicamente a questi paesi (sciiti etc.)</a:t>
            </a: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55776" y="274638"/>
            <a:ext cx="3960440" cy="1143000"/>
          </a:xfrm>
        </p:spPr>
        <p:txBody>
          <a:bodyPr/>
          <a:lstStyle/>
          <a:p>
            <a:r>
              <a:rPr lang="it-IT" dirty="0" smtClean="0"/>
              <a:t>Tunisia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340768"/>
            <a:ext cx="8712968" cy="5517232"/>
          </a:xfrm>
        </p:spPr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2010: Mohamed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Bouaziz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Bouzid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toglie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 vita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innesca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rivolte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tutto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paese.Gennaio2011: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Cacciata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 Ben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Alì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Ben Ali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dall’esiilio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dorato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Arabia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condanna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contumacia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vita ma non lo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stesso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accade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sodali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famiglia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Trabelsi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Ottobre2011: Tunisia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le sue prime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elezioni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parlamentari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livere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decenni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controllo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politiche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militare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partito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islamista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moderato En-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nahda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ottiene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circa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41%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dell’assemblea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constituente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incaricata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riscrivere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costituzione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Moncef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Marzouki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è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eletto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parlamente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presidente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partire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Luglio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2013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serie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eventi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riaccendono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la piazza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tunisina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sotto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segno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delle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milizie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salafite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portano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agli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omicidi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di due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importanti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esponente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dell’ooposizione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laica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socialista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dicembre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2013, I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principali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partiti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accordano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per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eleggere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 primo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ministro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Mehdi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Jomaa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Viene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raggiunto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accordo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per la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stesura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della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nuova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carta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costituzionale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accoglie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maggior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parte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delle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richieste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dell’opposizione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/>
          </a:p>
          <a:p>
            <a:endParaRPr lang="it-IT" dirty="0"/>
          </a:p>
        </p:txBody>
      </p:sp>
      <p:pic>
        <p:nvPicPr>
          <p:cNvPr id="1026" name="Picture 2" descr="C:\Users\Raffaele\Desktop\tunisia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88641"/>
            <a:ext cx="2329014" cy="1937340"/>
          </a:xfrm>
          <a:prstGeom prst="rect">
            <a:avLst/>
          </a:prstGeom>
          <a:noFill/>
        </p:spPr>
      </p:pic>
      <p:pic>
        <p:nvPicPr>
          <p:cNvPr id="4" name="Picture 2" descr="C:\Users\Raffaele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19812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6888" cy="1143000"/>
          </a:xfrm>
        </p:spPr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Egitto 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5194920" cy="5877272"/>
          </a:xfrm>
        </p:spPr>
        <p:txBody>
          <a:bodyPr>
            <a:normAutofit fontScale="40000" lnSpcReduction="20000"/>
          </a:bodyPr>
          <a:lstStyle/>
          <a:p>
            <a:pPr algn="just"/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Febbraio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2011: Hosni Mubarak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abbandona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presidenza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della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Repubblica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e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ritira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Sharm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El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Sheick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Dopo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caduta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del 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Faraone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 Mubarak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Consiglio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Supremo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delle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Forze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Armate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Scaf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 assume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poteri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presidenziali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con le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elezioni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svolgeranno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2012.</a:t>
            </a:r>
          </a:p>
          <a:p>
            <a:pPr algn="just"/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Giugno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2012: I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Fratelli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Musulmani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con a capo Mohammed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Morsi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registrano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maggioranza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relativa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loro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leader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viene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eletto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president. Il SCAF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tramite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Abdul Fattah al-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ministro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della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difesa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Morsi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mantiene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controllo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sul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paese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Opposizione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contro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Morsi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cresce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dal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novembre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2012 per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allargamento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prerogative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presindenziali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Morsi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viene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deposto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dai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militari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giugno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2013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istaura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governo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ad interim.</a:t>
            </a:r>
          </a:p>
          <a:p>
            <a:pPr algn="just"/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L’esericito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reprime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sangue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proteste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dei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Fratelli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Musulmani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dopo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deposizione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Morsi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centinaia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morti</a:t>
            </a:r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dicembre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2013,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nuova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carta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costituzionale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viene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redatta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sostituisce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quella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del 2012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redatta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dai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Fratetti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Musulamani</a:t>
            </a:r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b="1" dirty="0"/>
          </a:p>
        </p:txBody>
      </p:sp>
      <p:pic>
        <p:nvPicPr>
          <p:cNvPr id="7170" name="Picture 2" descr="http://atlante.unimondo.org/var/unimondo/storage/images/paesi/africa/africa-settentrionale/egitto/carta-politica/532247-1-ita-IT/Carta-polit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76672"/>
            <a:ext cx="2659621" cy="3096344"/>
          </a:xfrm>
          <a:prstGeom prst="rect">
            <a:avLst/>
          </a:prstGeom>
          <a:noFill/>
        </p:spPr>
      </p:pic>
      <p:pic>
        <p:nvPicPr>
          <p:cNvPr id="7172" name="Picture 4" descr="http://cdn.tempi.it/wp-content/uploads/2013/07/morsi-egitto-proteste-cai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3371" y="4149080"/>
            <a:ext cx="3310629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99792" y="188640"/>
            <a:ext cx="3754760" cy="1143000"/>
          </a:xfrm>
        </p:spPr>
        <p:txBody>
          <a:bodyPr/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Libia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48880"/>
            <a:ext cx="8507288" cy="4509120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Febbraio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2011: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inizio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rivolte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contro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regime di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Gheddafi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Bengazi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l’appoggio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paesi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della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cosiddetti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ribelli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conquistano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Tripoli.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Dopo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quarantanni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potere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Gaddafi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nell’Agosto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2011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viene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catturato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ucciso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Il National Transitional Council (NTC),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Luglio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2012,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elezioni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parlamentari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per un General National Congress (GNC), in cui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partiti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liberali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ottengono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maggioranza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2012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crescenti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scontri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gruppi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armati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locali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esercito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questo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gruppi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islamisti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separatisti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Maggio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2013: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assedio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al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parlamento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parte di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bande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armate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per la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rimozione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di ex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sodali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Gheddafi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dall’esercito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dall’amministrazione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statale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it-IT" dirty="0"/>
          </a:p>
        </p:txBody>
      </p:sp>
      <p:pic>
        <p:nvPicPr>
          <p:cNvPr id="6146" name="Picture 2" descr="Map of Libya with pre-Gaddafi era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88640"/>
            <a:ext cx="3111624" cy="1750290"/>
          </a:xfrm>
          <a:prstGeom prst="rect">
            <a:avLst/>
          </a:prstGeom>
          <a:noFill/>
        </p:spPr>
      </p:pic>
      <p:pic>
        <p:nvPicPr>
          <p:cNvPr id="6148" name="Picture 4" descr="Rebels in Lib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3491880" cy="181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987</Words>
  <Application>Microsoft Office PowerPoint</Application>
  <PresentationFormat>Presentazione su schermo (4:3)</PresentationFormat>
  <Paragraphs>145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Cosa Resta della Primavera Araba</vt:lpstr>
      <vt:lpstr>Fattori Principali</vt:lpstr>
      <vt:lpstr>Condizioni Economiche Sociali I</vt:lpstr>
      <vt:lpstr>Condizioni Economiche Sociali II</vt:lpstr>
      <vt:lpstr>Crollo Autocrazie e Nuovi “Regimi”</vt:lpstr>
      <vt:lpstr>“Vecchie” e “Nuove” Potenze</vt:lpstr>
      <vt:lpstr>Tunisia </vt:lpstr>
      <vt:lpstr>Egitto </vt:lpstr>
      <vt:lpstr>Libia</vt:lpstr>
      <vt:lpstr>Yemen</vt:lpstr>
      <vt:lpstr>Siria</vt:lpstr>
      <vt:lpstr>Territori Palestinesi Occupati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Primavere Arabe 2014</dc:title>
  <dc:creator>Raffaele</dc:creator>
  <cp:lastModifiedBy>Raffaele</cp:lastModifiedBy>
  <cp:revision>36</cp:revision>
  <dcterms:created xsi:type="dcterms:W3CDTF">2014-05-11T10:09:12Z</dcterms:created>
  <dcterms:modified xsi:type="dcterms:W3CDTF">2014-05-16T07:17:44Z</dcterms:modified>
</cp:coreProperties>
</file>